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15B9AB-26EC-4E9E-8CB4-8EEF6140B5B1}">
  <a:tblStyle styleId="{7815B9AB-26EC-4E9E-8CB4-8EEF6140B5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Roboto-bold.fntdata"/><Relationship Id="rId10" Type="http://schemas.openxmlformats.org/officeDocument/2006/relationships/slide" Target="slides/slide4.xml"/><Relationship Id="rId21" Type="http://schemas.openxmlformats.org/officeDocument/2006/relationships/font" Target="fonts/Roboto-regular.fntdata"/><Relationship Id="rId13" Type="http://schemas.openxmlformats.org/officeDocument/2006/relationships/slide" Target="slides/slide7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6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Ismail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</a:t>
            </a:r>
            <a:r>
              <a:rPr lang="en"/>
              <a:t>afternoon</a:t>
            </a:r>
            <a:r>
              <a:rPr lang="en"/>
              <a:t> everyone,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Ismail Akram and Tenzin Tashi and our project is: {Object}tive Vision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topic of our project is Measuring the dimensions of objects in Real-Time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Ismail 1-5 and 11 &amp; 12</a:t>
            </a:r>
            <a:endParaRPr sz="105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Tenzin 6-10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c4596c3b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c4596c3b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Tenzin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ADADAD"/>
                </a:solidFill>
              </a:rPr>
              <a:t>What you do, with images, tables, and numbers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As you can see, here are the table of results between actual object size measured with a ruler vs computer calculated size.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Our margin of error is on average 0.1%, so we have a precise approximation of our contours and euclidean measurements.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c42bf8db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c42bf8db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Ismail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Measuring the size of objects in an image is similar to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computing the distance from our camera to an object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- In both cases, we need to define a ratio that measures the number of pixels per a given metric.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51E50"/>
              </a:buClr>
              <a:buSzPts val="1100"/>
              <a:buChar char="●"/>
            </a:pPr>
            <a:r>
              <a:rPr lang="en">
                <a:solidFill>
                  <a:srgbClr val="051E50"/>
                </a:solidFill>
              </a:rPr>
              <a:t>Extrinsic parameters are rotation and translation matrices used to convert something from the world frame to the camera frame</a:t>
            </a:r>
            <a:endParaRPr>
              <a:solidFill>
                <a:srgbClr val="051E5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E50"/>
              </a:buClr>
              <a:buSzPts val="1100"/>
              <a:buChar char="●"/>
            </a:pPr>
            <a:r>
              <a:rPr lang="en">
                <a:solidFill>
                  <a:srgbClr val="051E50"/>
                </a:solidFill>
              </a:rPr>
              <a:t>Intrinsic parameters are the internal camera parameters, such as the focal length, used to convert that information into a pixel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5700"/>
              </a:spcBef>
              <a:spcAft>
                <a:spcPts val="57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In our case the reference object is an A4 size paper whose dimension is 210x297 mm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ba4af050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ba4af050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Ismail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Itemized conclusions, observations, and discussions.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object, whether within the frame or is the frame itself, needs known dimensions.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must also be the first object that’s detected.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initially did the project in a “pixels per metric” technique.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 after calibration for the real-time video segment, our results were much closer to the object’s actual dimensions.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9271184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9271184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Webcam recording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Left: calibrated, right: original webcam footage.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b2a0f72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b2a0f72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ba4af05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ba4af05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Ismail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ADADAD"/>
                </a:solidFill>
              </a:rPr>
              <a:t>Why this needs to be done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focus of this Computer Vision project is real-time video measuring.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 motive is to measure objects efficiently and instantly.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idea is to garner a seamless workflow in measuring tools and materials during application.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Basically, we want a virtual real-time blueprint.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can have several practical applications in engineering/architectural/surgical (tools and materials), as well as medical (supplements) etc.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Although measuring objects using a reference has been done before, our focus is to build upon that foundation and net optimized real-time video feedback.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ba4af050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ba4af050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Ismail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How you are going to do it, with algorithms, equations, figures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plan on using the following concepts from our Image Formation, Feature Extraction, &amp; Camera Calibration lectures: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Roboto"/>
              <a:buChar char="●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Gaussian Blur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Roboto"/>
              <a:buChar char="●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Canny edge detection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Roboto"/>
              <a:buChar char="●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Finding contours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Roboto"/>
              <a:buChar char="●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Euclidean distance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will also be using the following technologies: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Roboto"/>
              <a:buChar char="-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OpenCV and numpy as a base to expand upon.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Roboto"/>
              <a:buChar char="-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project will be done using Python, and IOT Device (webcam).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4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51E50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c42bf8db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c42bf8db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Ismail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ADADAD"/>
                </a:solidFill>
              </a:rPr>
              <a:t>What</a:t>
            </a:r>
            <a:r>
              <a:rPr lang="en" sz="1800">
                <a:solidFill>
                  <a:srgbClr val="ADADAD"/>
                </a:solidFill>
              </a:rPr>
              <a:t> is Gaussian Blur?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Gaussian Blur:</a:t>
            </a:r>
            <a:r>
              <a:rPr lang="en">
                <a:solidFill>
                  <a:schemeClr val="dk1"/>
                </a:solidFill>
              </a:rPr>
              <a:t> we smooth the image with 2D Gaussian distribution.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has a number of important properties such as: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Why/how?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Linear scale when convolved with another Gaussian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Separable efficiency: as in, blurs small obstructive objects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And is the solution to the diffusion equation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What is Canny Edge Detection?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Canny Edge Detection: </a:t>
            </a:r>
            <a:r>
              <a:rPr lang="en">
                <a:solidFill>
                  <a:schemeClr val="dk1"/>
                </a:solidFill>
              </a:rPr>
              <a:t>detects edges in an image and results in an edge map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Why/how?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Performs dilation &amp; erosion to close gaps in between object lines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Edge detector based criteria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Good detection:</a:t>
            </a:r>
            <a:r>
              <a:rPr lang="en">
                <a:solidFill>
                  <a:schemeClr val="dk1"/>
                </a:solidFill>
              </a:rPr>
              <a:t> minimum number of false negatives and false positives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Good localization:</a:t>
            </a:r>
            <a:r>
              <a:rPr lang="en">
                <a:solidFill>
                  <a:schemeClr val="dk1"/>
                </a:solidFill>
              </a:rPr>
              <a:t> edge location must be close as possible to the correct position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Only </a:t>
            </a:r>
            <a:r>
              <a:rPr b="1" lang="en">
                <a:solidFill>
                  <a:schemeClr val="dk1"/>
                </a:solidFill>
              </a:rPr>
              <a:t>one </a:t>
            </a:r>
            <a:r>
              <a:rPr lang="en">
                <a:solidFill>
                  <a:schemeClr val="dk1"/>
                </a:solidFill>
              </a:rPr>
              <a:t>response per edge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ba4af050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ba4af050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Ismail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c4375c9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c4375c9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Tenzin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What are contours?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According to the Open Source Computer Vision or simply known as OpenCV, contours can be explained simply as a curve joining all the continuous points (along the boundary), having same color or intensity.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Why we are using it?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main reason of finding contours is to draw an outline around the object which we will be using to find the dimension.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How are we using it?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After getting the processed image from step 1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We first find the contour of the processed image as shown in the Fig 2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Then using the contour approximation we get the 4 end points as shown by the blue bot in the Fig 3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Finally we draw the rectangle using those four that we got from the Fig 3 as shown in the Fig 4.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c4375c9f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c4375c9f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Tenzin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c4375c9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c4375c9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Tenzin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ADADAD"/>
                </a:solidFill>
              </a:rPr>
              <a:t>Digital Distances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ADADAD"/>
                </a:solidFill>
              </a:rPr>
              <a:t>What is Euclidean Distance?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 we learned in the class euclidean distance is one of the three metrics commonly used in computer vision for finding the distance between two points on the image plane.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Euclidean distance metric is simply the square root of the sum of the squares of the differences in the coordinates of the two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computation of this metric requires real arithmetic and the calculation of a square root;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computationally expensive but the most accurate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Why are we using it?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calculate the width and height of of the object</a:t>
            </a:r>
            <a:endParaRPr sz="1800">
              <a:solidFill>
                <a:srgbClr val="ADADAD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c4375c9f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c4375c9f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Tenzin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qB1lua63ddfVvG7nwZ7h0LxD-1xJxOiW/view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050" y="1718250"/>
            <a:ext cx="3987901" cy="23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75483" y="397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/>
              <a:t>{Object}tive Vision: </a:t>
            </a:r>
            <a:endParaRPr sz="34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/>
              <a:t>Measuring the </a:t>
            </a:r>
            <a:r>
              <a:rPr lang="en" sz="3480"/>
              <a:t>dimensions</a:t>
            </a:r>
            <a:r>
              <a:rPr lang="en" sz="3480"/>
              <a:t> of objects in Real-Time</a:t>
            </a:r>
            <a:endParaRPr sz="34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80"/>
              <a:t>Ismail Akram</a:t>
            </a:r>
            <a:endParaRPr sz="25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80"/>
              <a:t>Tenzin Tashi</a:t>
            </a:r>
            <a:endParaRPr sz="258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4196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200">
                <a:solidFill>
                  <a:schemeClr val="dk1"/>
                </a:solidFill>
              </a:rPr>
              <a:t>Computer Vision</a:t>
            </a:r>
            <a:endParaRPr sz="5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200">
                <a:solidFill>
                  <a:schemeClr val="dk1"/>
                </a:solidFill>
              </a:rPr>
              <a:t>CSc 471 Prof Zhu</a:t>
            </a:r>
            <a:endParaRPr sz="5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200">
                <a:solidFill>
                  <a:schemeClr val="dk1"/>
                </a:solidFill>
              </a:rPr>
              <a:t>Spring 2022</a:t>
            </a:r>
            <a:endParaRPr sz="5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52296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625913" y="4304000"/>
            <a:ext cx="32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Table</a:t>
            </a:r>
            <a:r>
              <a:rPr lang="en" sz="800">
                <a:solidFill>
                  <a:schemeClr val="dk1"/>
                </a:solidFill>
              </a:rPr>
              <a:t>: Actual Object Dimensions &amp; Calculated Object Dimensions</a:t>
            </a:r>
            <a:endParaRPr sz="800">
              <a:solidFill>
                <a:schemeClr val="dk1"/>
              </a:solidFill>
            </a:endParaRPr>
          </a:p>
        </p:txBody>
      </p:sp>
      <p:graphicFrame>
        <p:nvGraphicFramePr>
          <p:cNvPr id="141" name="Google Shape;141;p22"/>
          <p:cNvGraphicFramePr/>
          <p:nvPr/>
        </p:nvGraphicFramePr>
        <p:xfrm>
          <a:off x="311700" y="129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{7815B9AB-26EC-4E9E-8CB4-8EEF6140B5B1}</a:tableStyleId>
              </a:tblPr>
              <a:tblGrid>
                <a:gridCol w="1308475"/>
                <a:gridCol w="1308475"/>
                <a:gridCol w="1308475"/>
              </a:tblGrid>
              <a:tr h="74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Object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Actual Size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Calculated Size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Name Tag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1.5in x 2.5in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1.5in x 2.4in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Blue Strip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in x 0.7in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0.5in x 0.8in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USB 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Text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0.9in x 0.3in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1.0in x 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0.4in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Pen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0.4in x 5.7in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0.4in x 5.6in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Glue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0.7in x 3.1in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0.8in x 3.3in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Lock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2.1in x 1.6in 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2.3in x 1.8in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938" y="130725"/>
            <a:ext cx="3571333" cy="21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5351313" y="2336475"/>
            <a:ext cx="32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Graph 1</a:t>
            </a:r>
            <a:r>
              <a:rPr lang="en" sz="800">
                <a:solidFill>
                  <a:schemeClr val="dk1"/>
                </a:solidFill>
              </a:rPr>
              <a:t>: Actual vs Calculated Lengths &amp; Error %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5442750" y="4835700"/>
            <a:ext cx="32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Graph 2</a:t>
            </a:r>
            <a:r>
              <a:rPr lang="en" sz="800">
                <a:solidFill>
                  <a:schemeClr val="dk1"/>
                </a:solidFill>
              </a:rPr>
              <a:t>: </a:t>
            </a:r>
            <a:r>
              <a:rPr lang="en" sz="800">
                <a:solidFill>
                  <a:schemeClr val="dk1"/>
                </a:solidFill>
              </a:rPr>
              <a:t> Actual vs Calculated Width &amp; Error %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600" y="2644275"/>
            <a:ext cx="3596024" cy="2235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Calibrating for Real-Time video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00" y="1152475"/>
            <a:ext cx="4197300" cy="3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Extrinsic: R &amp; T; world frame -&gt; camera frame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Intrinsic: internal camera parameters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Focal length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Converting to pixels</a:t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57" y="1017725"/>
            <a:ext cx="4887093" cy="261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000" y="3253075"/>
            <a:ext cx="1031117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75075" y="1044653"/>
            <a:ext cx="36717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object’s dimension: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must be known apriori.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Must be easy to detect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025" y="1975512"/>
            <a:ext cx="1755826" cy="26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475" y="2244850"/>
            <a:ext cx="3530851" cy="20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1294625" y="45417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 1: Calibrated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4918900" y="43412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 2: Original (distorted lens)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4512625" y="1044641"/>
            <a:ext cx="36717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Checkerboard camera calibration</a:t>
            </a:r>
            <a:endParaRPr/>
          </a:p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Remove radial and tangential distortion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70" name="Google Shape;170;p25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50" y="1017725"/>
            <a:ext cx="8083050" cy="39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Ismail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Tenzin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100" y="135700"/>
            <a:ext cx="3907200" cy="21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645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Motive: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 a practical tool for: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Tools</a:t>
            </a:r>
            <a:r>
              <a:rPr lang="en"/>
              <a:t> and materials (engineering/</a:t>
            </a:r>
            <a:r>
              <a:rPr lang="en"/>
              <a:t>surgical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Supplements (medical)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Save time from using measuring devices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Goal: </a:t>
            </a:r>
            <a:r>
              <a:rPr lang="en"/>
              <a:t>measure objects in real-time video.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Research: found projects measuring objects in respect to a </a:t>
            </a:r>
            <a:r>
              <a:rPr lang="en" u="sng"/>
              <a:t>reference</a:t>
            </a:r>
            <a:r>
              <a:rPr lang="en" u="sng"/>
              <a:t> object</a:t>
            </a:r>
            <a:r>
              <a:rPr lang="en"/>
              <a:t>. We’ll expand on that concept.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Focus: application &gt; innovation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93175" y="1017725"/>
            <a:ext cx="499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Gaussian Blur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Canny edge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contours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Euclidean distance (measure size)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Technologies: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OpenCV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Numpy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IOT Device (webcam)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400" y="219525"/>
            <a:ext cx="3819850" cy="20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9500" y="3015375"/>
            <a:ext cx="1044999" cy="128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748" y="3200950"/>
            <a:ext cx="2289800" cy="9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5313" y="2956525"/>
            <a:ext cx="1404800" cy="14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230975"/>
            <a:ext cx="6159600" cy="8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 </a:t>
            </a:r>
            <a:r>
              <a:rPr lang="en"/>
              <a:t>Explanation: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Blur &amp; </a:t>
            </a:r>
            <a:r>
              <a:rPr lang="en"/>
              <a:t>Canny Edge Detection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16275"/>
            <a:ext cx="41337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2D Gaussian distribution is defined by: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641" y="900025"/>
            <a:ext cx="2155359" cy="16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24" y="1629574"/>
            <a:ext cx="3669324" cy="10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311700" y="2679825"/>
            <a:ext cx="5265300" cy="20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Smoothing masks’ width </a:t>
            </a:r>
            <a:r>
              <a:rPr lang="en" sz="1800">
                <a:solidFill>
                  <a:schemeClr val="lt2"/>
                </a:solidFill>
              </a:rPr>
              <a:t>depends</a:t>
            </a:r>
            <a:r>
              <a:rPr lang="en" sz="1800">
                <a:solidFill>
                  <a:schemeClr val="lt2"/>
                </a:solidFill>
              </a:rPr>
              <a:t> upon σ.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Canny Edge Detection results in an edge map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" sz="1800">
                <a:solidFill>
                  <a:schemeClr val="lt2"/>
                </a:solidFill>
              </a:rPr>
              <a:t>Dilation &amp; erosion to </a:t>
            </a:r>
            <a:r>
              <a:rPr lang="en" sz="1800">
                <a:solidFill>
                  <a:schemeClr val="lt2"/>
                </a:solidFill>
              </a:rPr>
              <a:t>close</a:t>
            </a:r>
            <a:r>
              <a:rPr lang="en" sz="1800">
                <a:solidFill>
                  <a:schemeClr val="lt2"/>
                </a:solidFill>
              </a:rPr>
              <a:t> gaps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" sz="1800">
                <a:solidFill>
                  <a:schemeClr val="lt2"/>
                </a:solidFill>
              </a:rPr>
              <a:t>Good detection &amp; </a:t>
            </a:r>
            <a:r>
              <a:rPr lang="en" sz="1800">
                <a:solidFill>
                  <a:schemeClr val="lt2"/>
                </a:solidFill>
              </a:rPr>
              <a:t>localization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" sz="1800">
                <a:solidFill>
                  <a:schemeClr val="lt2"/>
                </a:solidFill>
              </a:rPr>
              <a:t>One response per edge 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6546525" y="2515775"/>
            <a:ext cx="206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 1: Gaussian distribution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4013" y="2831450"/>
            <a:ext cx="2812613" cy="17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6546525" y="4630475"/>
            <a:ext cx="206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 2: Canny edge detection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56950" y="219300"/>
            <a:ext cx="59394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</a:t>
            </a:r>
            <a:r>
              <a:rPr lang="en"/>
              <a:t>Step 1: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Blur &amp; Canny Edge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56950" y="1409450"/>
            <a:ext cx="51477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# perform gaussian Blur on a grayscale image</a:t>
            </a:r>
            <a:endParaRPr b="1"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gray = cv2.GaussianBlur(gray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# perform edge detection, then perform a dilation + erosion to</a:t>
            </a:r>
            <a:endParaRPr b="1"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# close gaps in between object edges</a:t>
            </a:r>
            <a:endParaRPr b="1"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edged = cv2.Canny(gray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edged = cv2.dilate(edged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None, </a:t>
            </a:r>
            <a:r>
              <a:rPr b="1" lang="en" sz="1000">
                <a:solidFill>
                  <a:srgbClr val="AA4926"/>
                </a:solidFill>
                <a:latin typeface="Courier New"/>
                <a:ea typeface="Courier New"/>
                <a:cs typeface="Courier New"/>
                <a:sym typeface="Courier New"/>
              </a:rPr>
              <a:t>iterations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edged = cv2.erode(edged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None, </a:t>
            </a:r>
            <a:r>
              <a:rPr b="1" lang="en" sz="1000">
                <a:solidFill>
                  <a:srgbClr val="AA4926"/>
                </a:solidFill>
                <a:latin typeface="Courier New"/>
                <a:ea typeface="Courier New"/>
                <a:cs typeface="Courier New"/>
                <a:sym typeface="Courier New"/>
              </a:rPr>
              <a:t>iterations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275" y="1409450"/>
            <a:ext cx="3334551" cy="187846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5657050" y="3287925"/>
            <a:ext cx="329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Fig: </a:t>
            </a:r>
            <a:r>
              <a:rPr lang="en" sz="1100">
                <a:solidFill>
                  <a:schemeClr val="dk1"/>
                </a:solidFill>
              </a:rPr>
              <a:t>Gaussian</a:t>
            </a:r>
            <a:r>
              <a:rPr lang="en" sz="1100">
                <a:solidFill>
                  <a:schemeClr val="dk1"/>
                </a:solidFill>
              </a:rPr>
              <a:t> Blur and Canny Edge Detection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51810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 </a:t>
            </a:r>
            <a:r>
              <a:rPr lang="en"/>
              <a:t>Explanation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Contours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533475"/>
            <a:ext cx="518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contours?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Curves created using continuous points.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Points found from same color or intensity.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we are using it?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the bounding box around the object 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525" y="368823"/>
            <a:ext cx="1608250" cy="17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775" y="368825"/>
            <a:ext cx="1658683" cy="17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2600" y="2626850"/>
            <a:ext cx="1608250" cy="209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6">
            <a:alphaModFix/>
          </a:blip>
          <a:srcRect b="1690" l="0" r="0" t="1690"/>
          <a:stretch/>
        </p:blipFill>
        <p:spPr>
          <a:xfrm>
            <a:off x="7100775" y="2626850"/>
            <a:ext cx="1658675" cy="20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5492575" y="2165400"/>
            <a:ext cx="160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 1: Original image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7224075" y="2157925"/>
            <a:ext cx="160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 2: Contour Image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4941025" y="4711100"/>
            <a:ext cx="224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 3: Contour Approximation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7185650" y="4703625"/>
            <a:ext cx="173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 4: Draw rectangle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51930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</a:t>
            </a:r>
            <a:r>
              <a:rPr lang="en"/>
              <a:t>Step 2: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Contours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56950" y="1675650"/>
            <a:ext cx="5147700" cy="318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# find contours in the edge map</a:t>
            </a:r>
            <a:endParaRPr b="1"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cnts = cv2.findContours(edged.copy()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cv2.RETR_EXTERNAL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cv2.CHAIN_APPROX_SIMPLE)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cnts = imutils.grab_contours(cnts)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# sort the contours from left-to-right</a:t>
            </a:r>
            <a:endParaRPr b="1"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(cnts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_) = contours.sort_contours(cnts)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325" y="1937313"/>
            <a:ext cx="3334551" cy="18784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5642100" y="3815775"/>
            <a:ext cx="329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Fig: Finding Contours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5824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 </a:t>
            </a:r>
            <a:r>
              <a:rPr lang="en"/>
              <a:t>Explanation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Euclidean Distance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451600"/>
            <a:ext cx="526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Euclidean Distance?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Commonly used metrics for finding distance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Square root of the sum of the squares of the differences between two 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Computationally </a:t>
            </a:r>
            <a:r>
              <a:rPr lang="en"/>
              <a:t>expensive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accurate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are we using it?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the dimension (width &amp; height) of an object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349" y="236349"/>
            <a:ext cx="1662538" cy="23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624" y="3030775"/>
            <a:ext cx="1785677" cy="162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6515" y="3030775"/>
            <a:ext cx="1920111" cy="162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5526863" y="2637575"/>
            <a:ext cx="297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 1: Euclidean Distance Formula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5658288" y="4637100"/>
            <a:ext cx="297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 2: </a:t>
            </a:r>
            <a:r>
              <a:rPr lang="en" sz="1100">
                <a:solidFill>
                  <a:schemeClr val="dk1"/>
                </a:solidFill>
              </a:rPr>
              <a:t>Calculating</a:t>
            </a:r>
            <a:r>
              <a:rPr lang="en" sz="1100">
                <a:solidFill>
                  <a:schemeClr val="dk1"/>
                </a:solidFill>
              </a:rPr>
              <a:t> the width and height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51930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Step 3: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Euclidean Distance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56950" y="1517725"/>
            <a:ext cx="6902400" cy="2546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b="1" lang="en" sz="10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findEuclidean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(pts1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pts2):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((pts2[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]-pts1[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])**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+ (pts2[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]-pts1[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])**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)**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endParaRPr b="1" sz="1000">
              <a:solidFill>
                <a:srgbClr val="6897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obj 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conts2: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cv2.polylines(imgContours2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[obj[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]]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True,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nPoints = utlis.reorder(obj[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nW = </a:t>
            </a:r>
            <a:r>
              <a:rPr b="1" lang="en" sz="1000">
                <a:solidFill>
                  <a:srgbClr val="8888C6"/>
                </a:solidFill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((utlis.findEuclidean(nPoints[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]//scale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nPoints[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]//scale)/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nH = </a:t>
            </a:r>
            <a:r>
              <a:rPr b="1" lang="en" sz="1000">
                <a:solidFill>
                  <a:srgbClr val="8888C6"/>
                </a:solidFill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((utlis.findEuclidean(nPoints[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]//scale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nPoints[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]//scale)/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575" y="298525"/>
            <a:ext cx="3523074" cy="19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5394613" y="2297875"/>
            <a:ext cx="329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Fig: Calculating the Euclidean Distance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